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35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AA7C2-335B-03F1-C89A-C6A6FE0346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5673" y="-1083703"/>
            <a:ext cx="11913802" cy="4041648"/>
          </a:xfrm>
        </p:spPr>
        <p:txBody>
          <a:bodyPr>
            <a:normAutofit/>
          </a:bodyPr>
          <a:lstStyle/>
          <a:p>
            <a:r>
              <a:rPr lang="hy-AM" sz="3600" dirty="0"/>
              <a:t>ՀԱՅԱՍՏԱՆԻ ԳԵՐԱԳՈՒՅՆ ԴԱՏԱՐԱՆ</a:t>
            </a:r>
            <a:endParaRPr lang="ru-RU" sz="36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9E23F-60FF-F2A7-5D50-6243FCFF12A0}"/>
              </a:ext>
            </a:extLst>
          </p:cNvPr>
          <p:cNvCxnSpPr/>
          <p:nvPr/>
        </p:nvCxnSpPr>
        <p:spPr>
          <a:xfrm>
            <a:off x="1745673" y="2957945"/>
            <a:ext cx="8214638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7503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ADAAB29-1617-02B3-A5FE-12C1C627AD92}"/>
              </a:ext>
            </a:extLst>
          </p:cNvPr>
          <p:cNvSpPr txBox="1"/>
          <p:nvPr/>
        </p:nvSpPr>
        <p:spPr>
          <a:xfrm>
            <a:off x="1814945" y="914400"/>
            <a:ext cx="8562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2800" dirty="0"/>
              <a:t>Ի՞նչ է Հայաստանում Գերագույն դատարանի տեսուչը</a:t>
            </a:r>
            <a:endParaRPr lang="ru-RU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3D45E6-8892-C056-7C31-85FE6DD01F21}"/>
              </a:ext>
            </a:extLst>
          </p:cNvPr>
          <p:cNvSpPr txBox="1"/>
          <p:nvPr/>
        </p:nvSpPr>
        <p:spPr>
          <a:xfrm>
            <a:off x="2126672" y="2205474"/>
            <a:ext cx="79386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2400" dirty="0"/>
              <a:t>Հայաստանի Հանրապետության Նախագահի կողմից Հայաստանի Հանրապետության դատավորների խորհրդի առաջարկությամբ պաշտոնատար անձ:</a:t>
            </a:r>
          </a:p>
          <a:p>
            <a:r>
              <a:rPr lang="hy-AM" sz="2400" dirty="0"/>
              <a:t>•	Հայաստանի դատաիրավական բարեփոխումների խորհրդի անդամ։</a:t>
            </a:r>
          </a:p>
          <a:p>
            <a:r>
              <a:rPr lang="hy-AM" sz="2400" dirty="0"/>
              <a:t>•	Պատասխանատու է դատական և դատական համակարգի գործունեության վերահսկման և վերահսկման համար:</a:t>
            </a:r>
            <a:endParaRPr lang="ru-RU" sz="2400" dirty="0"/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73DBFC34-64AC-A90F-6788-3D86CBAB8042}"/>
              </a:ext>
            </a:extLst>
          </p:cNvPr>
          <p:cNvCxnSpPr>
            <a:cxnSpLocks/>
            <a:endCxn id="7" idx="3"/>
          </p:cNvCxnSpPr>
          <p:nvPr/>
        </p:nvCxnSpPr>
        <p:spPr>
          <a:xfrm rot="10800000" flipV="1">
            <a:off x="10065328" y="2355272"/>
            <a:ext cx="2126673" cy="137369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573581C0-5449-E0E4-7CC2-C6089692DD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3352801" y="5417126"/>
            <a:ext cx="6712527" cy="113607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3E49AAC-5579-DC59-B458-BF92704FBC9A}"/>
              </a:ext>
            </a:extLst>
          </p:cNvPr>
          <p:cNvCxnSpPr>
            <a:stCxn id="7" idx="3"/>
          </p:cNvCxnSpPr>
          <p:nvPr/>
        </p:nvCxnSpPr>
        <p:spPr>
          <a:xfrm>
            <a:off x="10065327" y="3728968"/>
            <a:ext cx="0" cy="16881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4E67EC3-A2D8-0DD2-98FA-5388F4F82EAA}"/>
              </a:ext>
            </a:extLst>
          </p:cNvPr>
          <p:cNvCxnSpPr/>
          <p:nvPr/>
        </p:nvCxnSpPr>
        <p:spPr>
          <a:xfrm>
            <a:off x="3352801" y="6553200"/>
            <a:ext cx="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328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CD1B9EB-4F0E-45C1-4FAE-93FCEB282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403" y="990600"/>
            <a:ext cx="11373197" cy="1691640"/>
          </a:xfrm>
        </p:spPr>
        <p:txBody>
          <a:bodyPr/>
          <a:lstStyle/>
          <a:p>
            <a:r>
              <a:rPr lang="hy-AM" dirty="0"/>
              <a:t> </a:t>
            </a:r>
            <a:r>
              <a:rPr lang="hy-AM" sz="2800" dirty="0">
                <a:solidFill>
                  <a:schemeClr val="tx1"/>
                </a:solidFill>
              </a:rPr>
              <a:t>Հայաստանում Գերագույն դատարանի տեսուչի լիազորությունները</a:t>
            </a:r>
            <a:r>
              <a:rPr lang="hy-AM" sz="2800" dirty="0"/>
              <a:t>.</a:t>
            </a:r>
            <a:endParaRPr lang="ru-RU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9005C-C151-87EB-A33B-063673F7F9D1}"/>
              </a:ext>
            </a:extLst>
          </p:cNvPr>
          <p:cNvSpPr txBox="1"/>
          <p:nvPr/>
        </p:nvSpPr>
        <p:spPr>
          <a:xfrm>
            <a:off x="1399306" y="2049560"/>
            <a:ext cx="87145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2400" dirty="0"/>
              <a:t>• Իրականացնում է ստուգումներ դատական հիմնարկներում.</a:t>
            </a:r>
          </a:p>
          <a:p>
            <a:r>
              <a:rPr lang="hy-AM" sz="2400" dirty="0"/>
              <a:t>•	Գնահատում է դատավորների և դատավորների թեկնածուների մասնագիտական որակները.</a:t>
            </a:r>
          </a:p>
          <a:p>
            <a:r>
              <a:rPr lang="hy-AM" sz="2400" dirty="0"/>
              <a:t>•	Քննարկում է բողոքները դատարանների որոշումների և դատավորների գործողությունների դեմ:</a:t>
            </a:r>
          </a:p>
          <a:p>
            <a:r>
              <a:rPr lang="hy-AM" sz="2400" dirty="0"/>
              <a:t>• Հայաստանի Հանրապետության Նախագահին առաջարկություններ է ներկայացնում դատավորների նշանակման կամ ազատման վերաբերյալ.</a:t>
            </a:r>
          </a:p>
          <a:p>
            <a:r>
              <a:rPr lang="hy-AM" sz="2400" dirty="0"/>
              <a:t>•	Տրամադրում է խորհրդատվություն դատական գործունեության հետ կապված հարցերի վերաբերյալ.</a:t>
            </a:r>
            <a:endParaRPr lang="ru-RU" sz="2400" dirty="0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B25DB1DA-23C5-4CDD-2CBD-5468F54F7156}"/>
              </a:ext>
            </a:extLst>
          </p:cNvPr>
          <p:cNvCxnSpPr>
            <a:cxnSpLocks/>
          </p:cNvCxnSpPr>
          <p:nvPr/>
        </p:nvCxnSpPr>
        <p:spPr>
          <a:xfrm rot="10800000" flipV="1">
            <a:off x="457200" y="-27709"/>
            <a:ext cx="942106" cy="706582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12E36ACA-EC0D-BC2C-AB61-BA6845F38381}"/>
              </a:ext>
            </a:extLst>
          </p:cNvPr>
          <p:cNvCxnSpPr/>
          <p:nvPr/>
        </p:nvCxnSpPr>
        <p:spPr>
          <a:xfrm rot="10800000" flipV="1">
            <a:off x="8368146" y="3206264"/>
            <a:ext cx="3823855" cy="3152971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ADEE0F6D-F5CA-1602-4EB0-8A32179EC002}"/>
              </a:ext>
            </a:extLst>
          </p:cNvPr>
          <p:cNvCxnSpPr/>
          <p:nvPr/>
        </p:nvCxnSpPr>
        <p:spPr>
          <a:xfrm rot="5400000">
            <a:off x="7917873" y="6407727"/>
            <a:ext cx="498764" cy="401782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72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04CC99A-5929-FF4E-36A4-6B49A4EA6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712" y="1231880"/>
            <a:ext cx="12121341" cy="1691640"/>
          </a:xfrm>
        </p:spPr>
        <p:txBody>
          <a:bodyPr>
            <a:normAutofit/>
          </a:bodyPr>
          <a:lstStyle/>
          <a:p>
            <a:r>
              <a:rPr lang="hy-AM" sz="2800" dirty="0">
                <a:solidFill>
                  <a:schemeClr val="tx1"/>
                </a:solidFill>
              </a:rPr>
              <a:t>Հայաստանում Գերագույն դատարանի տեսուչի դերի կարևորությունը.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211C87-0A4C-3360-BE40-18CC3B1B70BB}"/>
              </a:ext>
            </a:extLst>
          </p:cNvPr>
          <p:cNvSpPr txBox="1"/>
          <p:nvPr/>
        </p:nvSpPr>
        <p:spPr>
          <a:xfrm>
            <a:off x="1330036" y="1974273"/>
            <a:ext cx="95319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2400" dirty="0"/>
              <a:t>Դատական իշխանության անկախության և անաչառության ապահովում.</a:t>
            </a:r>
          </a:p>
          <a:p>
            <a:r>
              <a:rPr lang="hy-AM" sz="2400" dirty="0"/>
              <a:t>•	Դատավորների աշխատանքի որակի և դատական պրակտիկայի բարելավում.</a:t>
            </a:r>
          </a:p>
          <a:p>
            <a:r>
              <a:rPr lang="hy-AM" sz="2400" dirty="0"/>
              <a:t>•	Դատարանների աշխատանքում խախտումների վերացում և դատական համակարգում կոռուպցիայի կանխարգելում.</a:t>
            </a:r>
          </a:p>
          <a:p>
            <a:r>
              <a:rPr lang="hy-AM" sz="2400" dirty="0"/>
              <a:t>•	Քաղաքացիների իրավունքների և ազատությունների պաշտպանություն՝ օրինականության և դատավարություններում արդարության ապահովման միջոցով։</a:t>
            </a:r>
            <a:endParaRPr lang="ru-RU" sz="2400" dirty="0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C94B051F-7B6C-E5B2-B9E1-897CFE5B4DB8}"/>
              </a:ext>
            </a:extLst>
          </p:cNvPr>
          <p:cNvCxnSpPr/>
          <p:nvPr/>
        </p:nvCxnSpPr>
        <p:spPr>
          <a:xfrm rot="16200000" flipH="1">
            <a:off x="10674927" y="852054"/>
            <a:ext cx="2189018" cy="484909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327D493C-6CD8-CD4A-B45E-B73F5FBBB55E}"/>
              </a:ext>
            </a:extLst>
          </p:cNvPr>
          <p:cNvCxnSpPr/>
          <p:nvPr/>
        </p:nvCxnSpPr>
        <p:spPr>
          <a:xfrm>
            <a:off x="443345" y="5721927"/>
            <a:ext cx="1787237" cy="1136073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EEFDB62-69D1-D674-9427-168604BA2A3A}"/>
              </a:ext>
            </a:extLst>
          </p:cNvPr>
          <p:cNvCxnSpPr/>
          <p:nvPr/>
        </p:nvCxnSpPr>
        <p:spPr>
          <a:xfrm>
            <a:off x="12011891" y="2189018"/>
            <a:ext cx="1801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264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32AD97E-D5C2-8A6F-EE51-5C98AE0522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7837" y="1309254"/>
            <a:ext cx="12267508" cy="1691640"/>
          </a:xfrm>
        </p:spPr>
        <p:txBody>
          <a:bodyPr>
            <a:normAutofit/>
          </a:bodyPr>
          <a:lstStyle/>
          <a:p>
            <a:r>
              <a:rPr lang="hy-AM" sz="2800" dirty="0">
                <a:solidFill>
                  <a:schemeClr val="tx1"/>
                </a:solidFill>
              </a:rPr>
              <a:t> Հայաստանում Գերագույն դատարանի տեսուչի աշխատանքի օրինակներ.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951D0D-2DC3-A30A-6DDD-C8F5D7C3169F}"/>
              </a:ext>
            </a:extLst>
          </p:cNvPr>
          <p:cNvSpPr txBox="1"/>
          <p:nvPr/>
        </p:nvSpPr>
        <p:spPr>
          <a:xfrm>
            <a:off x="1059871" y="2155074"/>
            <a:ext cx="100722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2400" dirty="0"/>
              <a:t>• </a:t>
            </a:r>
            <a:r>
              <a:rPr lang="en-US" sz="2400" dirty="0"/>
              <a:t>  </a:t>
            </a:r>
            <a:r>
              <a:rPr lang="hy-AM" sz="2400" dirty="0"/>
              <a:t>Դատական հաստատություններում ստուգումների իրականացում.</a:t>
            </a:r>
          </a:p>
          <a:p>
            <a:r>
              <a:rPr lang="hy-AM" sz="2400" dirty="0"/>
              <a:t>•	Դատարանների աշխատանքի վերլուծություն և դատարանների որոշումների և դատավորների գործողությունների դեմ բողոքների քննարկում:</a:t>
            </a:r>
          </a:p>
          <a:p>
            <a:r>
              <a:rPr lang="hy-AM" sz="2400" dirty="0"/>
              <a:t>•	Դատավորների նշանակում և ազատում.</a:t>
            </a:r>
          </a:p>
          <a:p>
            <a:r>
              <a:rPr lang="hy-AM" sz="2400" dirty="0"/>
              <a:t>•	Դատական համակարգի և պրակտիկայի բարելավմանն ուղղված առաջարկությունների ներկայացում.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48502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5CD08052-3B29-0CB8-8BDA-00393E2060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649" y="2056390"/>
            <a:ext cx="11054701" cy="1692275"/>
          </a:xfrm>
        </p:spPr>
        <p:txBody>
          <a:bodyPr>
            <a:normAutofit fontScale="92500" lnSpcReduction="10000"/>
          </a:bodyPr>
          <a:lstStyle/>
          <a:p>
            <a:r>
              <a:rPr lang="hy-AM" dirty="0"/>
              <a:t> </a:t>
            </a:r>
            <a:r>
              <a:rPr lang="hy-AM" sz="4400" dirty="0">
                <a:solidFill>
                  <a:schemeClr val="tx1"/>
                </a:solidFill>
              </a:rPr>
              <a:t>Ի՞նչ միջոցներ է ձեռնարկում Գերագույն դատարանի տեսուչը դատավորների աշխատանքում խախտումների դեպքում։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418C7B-95B1-A158-C9C0-9C65883EDB61}"/>
              </a:ext>
            </a:extLst>
          </p:cNvPr>
          <p:cNvSpPr txBox="1"/>
          <p:nvPr/>
        </p:nvSpPr>
        <p:spPr>
          <a:xfrm>
            <a:off x="1669472" y="3914919"/>
            <a:ext cx="10099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2400" dirty="0"/>
              <a:t>Հայաստանի օրենսդրությանը համապատասխան՝ Գերագույն դատարանի տեսուչը դատավորների աշխատանքում խախտումների դեպքում կարող է կիրառել հետևյալ միջոցները.</a:t>
            </a:r>
            <a:endParaRPr lang="ru-RU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F45848-A6AA-FE8B-17D0-4AD2A6C72CC2}"/>
              </a:ext>
            </a:extLst>
          </p:cNvPr>
          <p:cNvSpPr/>
          <p:nvPr/>
        </p:nvSpPr>
        <p:spPr>
          <a:xfrm>
            <a:off x="568649" y="2056390"/>
            <a:ext cx="9656006" cy="16922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BDD54AB-1369-5BFB-85A8-E021F2A5E447}"/>
              </a:ext>
            </a:extLst>
          </p:cNvPr>
          <p:cNvCxnSpPr/>
          <p:nvPr/>
        </p:nvCxnSpPr>
        <p:spPr>
          <a:xfrm>
            <a:off x="1669472" y="3914919"/>
            <a:ext cx="0" cy="12003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166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78F4587-017C-B1C4-E591-BCEF5F4E5276}"/>
              </a:ext>
            </a:extLst>
          </p:cNvPr>
          <p:cNvSpPr txBox="1"/>
          <p:nvPr/>
        </p:nvSpPr>
        <p:spPr>
          <a:xfrm>
            <a:off x="624009" y="130233"/>
            <a:ext cx="10168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/>
              <a:t> </a:t>
            </a:r>
            <a:endParaRPr lang="ru-RU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92CFDB-6AE4-0C56-FF1D-C5FF1556C81A}"/>
              </a:ext>
            </a:extLst>
          </p:cNvPr>
          <p:cNvSpPr txBox="1"/>
          <p:nvPr/>
        </p:nvSpPr>
        <p:spPr>
          <a:xfrm>
            <a:off x="886691" y="499565"/>
            <a:ext cx="9642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/>
              <a:t> </a:t>
            </a:r>
            <a:r>
              <a:rPr lang="hy-AM" sz="2000" dirty="0"/>
              <a:t>1. Զգուշացում. Եթե Գերագույն դատարանի տեսուչը չնչին խախտումներ հայտնաբերի, նա կարող է դատավորին նախազգուշացնել և առաջարկություններ անել՝ վերացնելու հայտնաբերված խնդիրները։</a:t>
            </a:r>
            <a:endParaRPr lang="ru-RU" sz="2000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97A0031C-15EE-C145-9BE6-887A570BC2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6691" y="1737360"/>
            <a:ext cx="10736164" cy="1691640"/>
          </a:xfrm>
        </p:spPr>
        <p:txBody>
          <a:bodyPr>
            <a:noAutofit/>
          </a:bodyPr>
          <a:lstStyle/>
          <a:p>
            <a:r>
              <a:rPr lang="hy-AM" sz="2000" dirty="0">
                <a:solidFill>
                  <a:schemeClr val="tx1"/>
                </a:solidFill>
              </a:rPr>
              <a:t>2. Կարգապահական տույժի հարց. Դատավորի աշխատանքում լուրջ խախտումների դեպքում Գերագույն դատարանի տեսուչը կարող է դատավորի նկատմամբ նշանակել կարգապահական տույժ՝ դիտողություն, նախազգուշացում, նկատողություն կամ պաշտոնանկ անել որոշակի ժամկետով։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91512F-5F08-F026-C8C9-7844E70DF66C}"/>
              </a:ext>
            </a:extLst>
          </p:cNvPr>
          <p:cNvSpPr txBox="1"/>
          <p:nvPr/>
        </p:nvSpPr>
        <p:spPr>
          <a:xfrm>
            <a:off x="886691" y="3123345"/>
            <a:ext cx="107926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/>
              <a:t> </a:t>
            </a:r>
            <a:r>
              <a:rPr lang="hy-AM" sz="2000" dirty="0"/>
              <a:t>3. Դատական կարգապահության հանձնաժողովին իրավախախտումների վերաբերյալ նյութերի ներկայացում. Եթե Գերագույն դատարանի տեսուչը դատավորի աշխատանքում լուրջ խախտումներ հայտնաբերի, ապա նա կարող է խախտումների վերաբերյալ նյութեր ուղարկել դատական կարգապահության հանձնաժողով՝ համապատասխան գործողությունների համար։</a:t>
            </a:r>
            <a:endParaRPr lang="ru-RU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B8307C-13CE-DCB9-C981-6C3ED2D79D8C}"/>
              </a:ext>
            </a:extLst>
          </p:cNvPr>
          <p:cNvSpPr txBox="1"/>
          <p:nvPr/>
        </p:nvSpPr>
        <p:spPr>
          <a:xfrm>
            <a:off x="886691" y="4663439"/>
            <a:ext cx="107361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2000" dirty="0"/>
              <a:t>4. Վարչական հետաքննության անցկացում. Քրեական նշանակություն ունեցող խախտումների դեպքում Գերագույն դատարանի տեսուչը կարող է վարչական քննություն անցկացնել և նյութերը փոխանցել համապատասխան իրավապահ մարմիններին։</a:t>
            </a:r>
            <a:endParaRPr lang="ru-RU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5B15DB-3233-8C36-49CB-65E222DEEDC0}"/>
              </a:ext>
            </a:extLst>
          </p:cNvPr>
          <p:cNvSpPr/>
          <p:nvPr/>
        </p:nvSpPr>
        <p:spPr>
          <a:xfrm>
            <a:off x="886691" y="499565"/>
            <a:ext cx="11000509" cy="5179537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894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7E83D53-2058-E143-E7FD-8DFF94B0F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036" y="2275262"/>
            <a:ext cx="11623964" cy="2307475"/>
          </a:xfrm>
        </p:spPr>
        <p:txBody>
          <a:bodyPr>
            <a:noAutofit/>
          </a:bodyPr>
          <a:lstStyle/>
          <a:p>
            <a:r>
              <a:rPr lang="hy-AM" sz="3200" dirty="0">
                <a:solidFill>
                  <a:schemeClr val="tx1"/>
                </a:solidFill>
              </a:rPr>
              <a:t>Այսպիսով, Հայաստանում Գերագույն դատարանի տեսուչն իրավասու է դատավորների աշխատանքում խախտումների դեպքում միջոցներ ձեռնարկել, որոնք կարող են տատանվել նախազգուշացումից մինչև կարգապահական տույժ և նյութերի փոխանցում իրավապահ մարմիններին:</a:t>
            </a:r>
            <a:endParaRPr lang="ru-RU" sz="32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C5331C6-4A09-2966-CF50-BFA2839E7E29}"/>
              </a:ext>
            </a:extLst>
          </p:cNvPr>
          <p:cNvCxnSpPr>
            <a:cxnSpLocks/>
          </p:cNvCxnSpPr>
          <p:nvPr/>
        </p:nvCxnSpPr>
        <p:spPr>
          <a:xfrm>
            <a:off x="568036" y="2275262"/>
            <a:ext cx="0" cy="25461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491B95CD-CF1D-3E95-3FAC-EC709209BF50}"/>
              </a:ext>
            </a:extLst>
          </p:cNvPr>
          <p:cNvCxnSpPr/>
          <p:nvPr/>
        </p:nvCxnSpPr>
        <p:spPr>
          <a:xfrm>
            <a:off x="443345" y="5292436"/>
            <a:ext cx="6331528" cy="1066800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D92AB934-1B68-6AC9-C14D-47A4F2A72C92}"/>
              </a:ext>
            </a:extLst>
          </p:cNvPr>
          <p:cNvCxnSpPr/>
          <p:nvPr/>
        </p:nvCxnSpPr>
        <p:spPr>
          <a:xfrm>
            <a:off x="6774873" y="6359236"/>
            <a:ext cx="1662545" cy="360219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F828DA-AD37-19A7-0736-3938DE9B24A6}"/>
              </a:ext>
            </a:extLst>
          </p:cNvPr>
          <p:cNvCxnSpPr/>
          <p:nvPr/>
        </p:nvCxnSpPr>
        <p:spPr>
          <a:xfrm>
            <a:off x="8437418" y="6719455"/>
            <a:ext cx="0" cy="1385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8B408518-8D50-F8C6-163B-02F6ED36C59A}"/>
              </a:ext>
            </a:extLst>
          </p:cNvPr>
          <p:cNvCxnSpPr/>
          <p:nvPr/>
        </p:nvCxnSpPr>
        <p:spPr>
          <a:xfrm rot="10800000">
            <a:off x="8575964" y="193964"/>
            <a:ext cx="3616036" cy="983672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43279CD-18DB-C25D-AFC7-1FBA04736871}"/>
              </a:ext>
            </a:extLst>
          </p:cNvPr>
          <p:cNvCxnSpPr/>
          <p:nvPr/>
        </p:nvCxnSpPr>
        <p:spPr>
          <a:xfrm flipV="1">
            <a:off x="8575964" y="-110836"/>
            <a:ext cx="0" cy="3047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890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4DBE0CD-8694-CF14-BC51-2EE18E059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756" y="1634835"/>
            <a:ext cx="11276492" cy="1691640"/>
          </a:xfrm>
        </p:spPr>
        <p:txBody>
          <a:bodyPr>
            <a:noAutofit/>
          </a:bodyPr>
          <a:lstStyle/>
          <a:p>
            <a:r>
              <a:rPr lang="hy-AM" sz="2800" dirty="0">
                <a:solidFill>
                  <a:schemeClr val="tx1"/>
                </a:solidFill>
              </a:rPr>
              <a:t>Վերջին շրջանում ի՞նչ փոփոխություններ են տեղի ունեցել Գերագույն դատարանի տեսուչի աշխատանքում՝ կապված Հայաստանում դատական համակարգի բարեփոխման հետ։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0F8A5C-A4E8-7AAA-75C4-26A577B5AFDE}"/>
              </a:ext>
            </a:extLst>
          </p:cNvPr>
          <p:cNvSpPr txBox="1"/>
          <p:nvPr/>
        </p:nvSpPr>
        <p:spPr>
          <a:xfrm>
            <a:off x="815758" y="3327121"/>
            <a:ext cx="110974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2400" dirty="0"/>
              <a:t>Հայաստանում դատական համակարգի բարեփոխման հետ կապված՝ վերջերս փոփոխություններ են կատարվել Գերագույն դատարանի տեսուչի աշխատանքում։ Դատական համակարգի բարեփոխումը մեկնարկել է 2018 թվականին և նպատակ ունի բարելավել Հայաստանում դատական համակարգի որակն ու արդյունավետությունը։</a:t>
            </a:r>
            <a:endParaRPr lang="ru-RU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4AC28F-C7B7-97B9-761B-A4A82FEB86ED}"/>
              </a:ext>
            </a:extLst>
          </p:cNvPr>
          <p:cNvSpPr/>
          <p:nvPr/>
        </p:nvSpPr>
        <p:spPr>
          <a:xfrm>
            <a:off x="636756" y="1614054"/>
            <a:ext cx="10918488" cy="1511531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95D8D2-E24B-3677-E08B-B4C0FD52E3A0}"/>
              </a:ext>
            </a:extLst>
          </p:cNvPr>
          <p:cNvCxnSpPr/>
          <p:nvPr/>
        </p:nvCxnSpPr>
        <p:spPr>
          <a:xfrm>
            <a:off x="815758" y="3326475"/>
            <a:ext cx="0" cy="20490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6335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F15101F-93B7-39BE-4EAF-52C62EBCA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168" y="104186"/>
            <a:ext cx="11816541" cy="1691640"/>
          </a:xfrm>
        </p:spPr>
        <p:txBody>
          <a:bodyPr>
            <a:normAutofit/>
          </a:bodyPr>
          <a:lstStyle/>
          <a:p>
            <a:r>
              <a:rPr lang="hy-AM" sz="2400" dirty="0">
                <a:solidFill>
                  <a:schemeClr val="tx1"/>
                </a:solidFill>
              </a:rPr>
              <a:t>Ստորև ներկայացված են Գերագույն դատարանի տեսուչի աշխատանքին առնչվող որոշ փոփոխություններ՝ իրականացվող բարեփոխումների շրջանակներում.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587B2B-2FB3-3375-5C94-185FAE1B2712}"/>
              </a:ext>
            </a:extLst>
          </p:cNvPr>
          <p:cNvSpPr txBox="1"/>
          <p:nvPr/>
        </p:nvSpPr>
        <p:spPr>
          <a:xfrm>
            <a:off x="665016" y="1034166"/>
            <a:ext cx="11291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/>
              <a:t>1. Փոփոխություններ Գերագույն դատարանի տեսուչի նշանակման կարգում. Նոր կանոններով Գերագույն դատարանի տեսուչին այսուհետ նշանակում է դատական բարձրագույն խորհուրդը՝ ՀՀ նախագահի փոխարեն։ Այս փոփոխությունը նպատակ ունի բարձրացնել Գերագույն դատարանի տեսուչի անկախությունը և ապահովել, որ նա ընտրվի իր մասնագիտական կարողությունների և փորձի հիման վրա: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5FF02D-5538-A6E3-7D56-C02A7A1F647C}"/>
              </a:ext>
            </a:extLst>
          </p:cNvPr>
          <p:cNvSpPr txBox="1"/>
          <p:nvPr/>
        </p:nvSpPr>
        <p:spPr>
          <a:xfrm>
            <a:off x="637308" y="2281396"/>
            <a:ext cx="11554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/>
              <a:t> 2. Գերագույն դատարանի տեսուչի գործառույթների ուժեղացում. Դատական համակարգի բարեփոխումների շրջանակում Գերագույն դատարանի տեսուչը ստացել է լրացուցիչ գործառույթներ, ինչպիսիք են դատական որոշումների որակի մոնիտորինգը և դատավորների աշխատանքի մոնիտորինգը: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FB6ED3-CFB9-324F-1A5A-698239CF09F5}"/>
              </a:ext>
            </a:extLst>
          </p:cNvPr>
          <p:cNvSpPr txBox="1"/>
          <p:nvPr/>
        </p:nvSpPr>
        <p:spPr>
          <a:xfrm>
            <a:off x="665016" y="3429000"/>
            <a:ext cx="11180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/>
              <a:t>3.Դատական կարգապահության հանձնաժողովի ստեղծում. Դատական համակարգի բարեփոխումների շրջանակներում ստեղծվել է Դատական կարգապահության հանձնաժողով, որը փոխարինում է նախորդ դատական կարգապահական հանձնաժողովին և որոշում է դատավորների նկատմամբ կարգապահական տույժեր կիրառելու մասին։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AAB28-9A8F-0BDC-F4F8-B1548BBCA8CF}"/>
              </a:ext>
            </a:extLst>
          </p:cNvPr>
          <p:cNvSpPr txBox="1"/>
          <p:nvPr/>
        </p:nvSpPr>
        <p:spPr>
          <a:xfrm>
            <a:off x="637308" y="4853603"/>
            <a:ext cx="100999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/>
              <a:t> 4. Գերագույն դատարանի տեսուչի աշխատանքի թափանցիկության և հրապարակայնության ամրապնդում. Դատական համակարգի բարեփոխումների շրջանակում Գերագույն դատարանի տեսուչը պարտավոր է հաշվետվություններ ներկայացնել իր աշխատանքի և դատավորների հետ կապված ձեռնարկված միջոցառումների մասին։ Ստեղծվել է նաև «Դատական վիճակագրություն» պորտալը, որը տեղեկատվություն է հրապարակել դատավորների և Գերագույն դատարանի տեսուչի աշխատանքի մասին։</a:t>
            </a:r>
            <a:endParaRPr lang="ru-RU" dirty="0"/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31C1DCB2-088F-65BA-D80D-A20656AA381D}"/>
              </a:ext>
            </a:extLst>
          </p:cNvPr>
          <p:cNvCxnSpPr>
            <a:cxnSpLocks/>
          </p:cNvCxnSpPr>
          <p:nvPr/>
        </p:nvCxnSpPr>
        <p:spPr>
          <a:xfrm rot="5400000">
            <a:off x="9739745" y="5334001"/>
            <a:ext cx="2369129" cy="2064328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48466-EC7D-532D-6AD0-A1F302F97868}"/>
              </a:ext>
            </a:extLst>
          </p:cNvPr>
          <p:cNvCxnSpPr>
            <a:cxnSpLocks/>
          </p:cNvCxnSpPr>
          <p:nvPr/>
        </p:nvCxnSpPr>
        <p:spPr>
          <a:xfrm>
            <a:off x="11956472" y="5181600"/>
            <a:ext cx="2355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5D0ACA0-40BA-7904-4E9C-A99B4628CED2}"/>
              </a:ext>
            </a:extLst>
          </p:cNvPr>
          <p:cNvCxnSpPr/>
          <p:nvPr/>
        </p:nvCxnSpPr>
        <p:spPr>
          <a:xfrm>
            <a:off x="665016" y="1034166"/>
            <a:ext cx="0" cy="5573763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947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FE66722-7086-4076-4721-103D9C9B00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418" y="2281843"/>
            <a:ext cx="11637818" cy="2294313"/>
          </a:xfrm>
        </p:spPr>
        <p:txBody>
          <a:bodyPr>
            <a:noAutofit/>
          </a:bodyPr>
          <a:lstStyle/>
          <a:p>
            <a:r>
              <a:rPr lang="hy-AM" sz="3200" dirty="0">
                <a:solidFill>
                  <a:schemeClr val="tx1"/>
                </a:solidFill>
              </a:rPr>
              <a:t>Այսպիսով, Հայաստանում դատական համակարգի բարեփոխումների իրականացումը հանգեցրեց փոփոխությունների Գերագույն դատարանի տեսուչի աշխատանքում՝ ուղղված մոնիտորինգում նրա դերի ամրապնդմանը։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8CDBDA-5D7D-508B-162B-C59405221F9C}"/>
              </a:ext>
            </a:extLst>
          </p:cNvPr>
          <p:cNvSpPr/>
          <p:nvPr/>
        </p:nvSpPr>
        <p:spPr>
          <a:xfrm>
            <a:off x="706582" y="2281843"/>
            <a:ext cx="9878291" cy="262266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644565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</TotalTime>
  <Words>647</Words>
  <Application>Microsoft Office PowerPoint</Application>
  <PresentationFormat>Widescreen</PresentationFormat>
  <Paragraphs>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Schoolbook</vt:lpstr>
      <vt:lpstr>Wingdings 2</vt:lpstr>
      <vt:lpstr>View</vt:lpstr>
      <vt:lpstr>ՀԱՅԱՍՏԱՆԻ ԳԵՐԱԳՈՒՅՆ ԴԱՏԱՐԱՆ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ՀԱՅԱՍՏԱՆԻ ԳԵՐԱԳՈՒՅՆ ԴԱՏԱՐԱՆ</dc:title>
  <dc:creator>Пользователь</dc:creator>
  <cp:lastModifiedBy>Пользователь</cp:lastModifiedBy>
  <cp:revision>1</cp:revision>
  <dcterms:created xsi:type="dcterms:W3CDTF">2023-04-27T18:29:04Z</dcterms:created>
  <dcterms:modified xsi:type="dcterms:W3CDTF">2023-04-28T03:38:16Z</dcterms:modified>
</cp:coreProperties>
</file>